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5" r:id="rId10"/>
    <p:sldId id="262" r:id="rId11"/>
    <p:sldId id="263" r:id="rId12"/>
    <p:sldId id="268" r:id="rId13"/>
    <p:sldId id="26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324" autoAdjust="0"/>
    <p:restoredTop sz="94640" autoAdjust="0"/>
  </p:normalViewPr>
  <p:slideViewPr>
    <p:cSldViewPr>
      <p:cViewPr varScale="1">
        <p:scale>
          <a:sx n="98" d="100"/>
          <a:sy n="98" d="100"/>
        </p:scale>
        <p:origin x="-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7503C3-8DE7-4D2B-9623-A88FDEB23E99}" type="datetimeFigureOut">
              <a:rPr lang="en-US"/>
              <a:pPr>
                <a:defRPr/>
              </a:pPr>
              <a:t>06-Feb-08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2B03E3-6B12-4653-8E36-5A43941F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A709F8-6818-40B8-8A13-99D6AA299A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F838E8-F321-45A5-A38F-1E2B5E0F88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D56C70-B6FF-4960-BB5C-8B7C15DA42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B03E3-6B12-4653-8E36-5A43941F804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1DA4-B82B-468C-9255-7CC567B39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9B07-1DA4-444A-B229-0B8F83FBA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C80D-EC7B-4406-954B-40E6A10E2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01B1-5F47-486A-8901-21737C51C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DF49-911F-43B3-BF5D-FDE0B0F0F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A714-9A49-4203-BDBB-FC1F5E652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8F5-9C6E-4D04-983D-CA11C68E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2DCE-66BB-427C-BAEB-A311E2F71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429F-93F2-4F25-A56B-7F1C9D1D2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4852-4E17-40A6-A8F1-0D02E5ACF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Fabich,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9686-0A22-4E67-B20E-083E07147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A. Fabich, CERN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88A3E4-BC8F-4E80-9D72-1C98996D4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77" r:id="rId2"/>
    <p:sldLayoutId id="2147483784" r:id="rId3"/>
    <p:sldLayoutId id="2147483778" r:id="rId4"/>
    <p:sldLayoutId id="2147483785" r:id="rId5"/>
    <p:sldLayoutId id="2147483779" r:id="rId6"/>
    <p:sldLayoutId id="2147483780" r:id="rId7"/>
    <p:sldLayoutId id="2147483786" r:id="rId8"/>
    <p:sldLayoutId id="2147483787" r:id="rId9"/>
    <p:sldLayoutId id="2147483781" r:id="rId10"/>
    <p:sldLayoutId id="21474837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MERIT </a:t>
            </a:r>
            <a:br>
              <a:rPr smtClean="0"/>
            </a:br>
            <a:r>
              <a:rPr smtClean="0"/>
              <a:t>beam intensities</a:t>
            </a:r>
            <a:endParaRPr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924694" cy="1752600"/>
          </a:xfrm>
        </p:spPr>
        <p:txBody>
          <a:bodyPr/>
          <a:lstStyle/>
          <a:p>
            <a:pPr marL="514350" indent="-514350" eaLnBrk="1" hangingPunct="1"/>
            <a:r>
              <a:rPr lang="en-US" dirty="0" smtClean="0"/>
              <a:t>A. Fabich, CERN</a:t>
            </a:r>
          </a:p>
          <a:p>
            <a:pPr marL="514350" indent="-514350" eaLnBrk="1" hangingPunct="1">
              <a:buFont typeface="Wingdings 2" pitchFamily="18" charset="2"/>
              <a:buAutoNum type="alphaUcPeriod"/>
            </a:pPr>
            <a:endParaRPr lang="en-US" dirty="0" smtClean="0"/>
          </a:p>
          <a:p>
            <a:pPr marL="514350" indent="-514350" eaLnBrk="1" hangingPunct="1"/>
            <a:r>
              <a:rPr lang="en-US" dirty="0" smtClean="0"/>
              <a:t>MERIT collaboration meeting, CERN, 7-8 February 2008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Fabich,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25E1A-351A-4A53-BD4B-EDBAE12B0E35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beam taken (in fact 2007-10-31,10:00:52 transformer time)</a:t>
            </a:r>
          </a:p>
          <a:p>
            <a:pPr lvl="1"/>
            <a:r>
              <a:rPr lang="en-US" dirty="0" smtClean="0"/>
              <a:t>harmonic 16</a:t>
            </a:r>
          </a:p>
          <a:p>
            <a:pPr lvl="1"/>
            <a:r>
              <a:rPr lang="en-US" dirty="0" smtClean="0"/>
              <a:t>16 bunches</a:t>
            </a:r>
          </a:p>
          <a:p>
            <a:pPr lvl="1"/>
            <a:r>
              <a:rPr lang="en-US" dirty="0" smtClean="0"/>
              <a:t>NO pump-probe; extraction within one turn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Analysis – step by step</a:t>
            </a:r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A. Fabich, CERN</a:t>
            </a:r>
            <a:endParaRPr lang="en-US"/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786563" y="4572000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Sans Unicode" pitchFamily="34" charset="0"/>
              </a:rPr>
              <a:t>Raw integral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8" descr="pic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143380"/>
            <a:ext cx="8654677" cy="252705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A. Fabich, CERN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Reconstruct with single pulse </a:t>
            </a:r>
            <a:r>
              <a:rPr lang="en-US" sz="3200" dirty="0" smtClean="0"/>
              <a:t>response</a:t>
            </a:r>
            <a:br>
              <a:rPr lang="en-US" sz="3200" dirty="0" smtClean="0"/>
            </a:br>
            <a:r>
              <a:rPr lang="en-US" sz="1200" dirty="0" smtClean="0"/>
              <a:t>(single </a:t>
            </a:r>
            <a:r>
              <a:rPr lang="en-US" sz="1200" dirty="0" smtClean="0"/>
              <a:t>pulse from 2007-10-29 16:20:51)</a:t>
            </a:r>
            <a:endParaRPr lang="en-US" sz="3200" dirty="0"/>
          </a:p>
        </p:txBody>
      </p:sp>
      <p:pic>
        <p:nvPicPr>
          <p:cNvPr id="11269" name="Picture 6" descr="PulseSum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4320000" cy="26377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1271" name="Picture 8" descr="pic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4320000" cy="26401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intensity integral</a:t>
            </a:r>
            <a:endParaRPr lang="en-US" dirty="0"/>
          </a:p>
        </p:txBody>
      </p:sp>
      <p:pic>
        <p:nvPicPr>
          <p:cNvPr id="7" name="Content Placeholder 6" descr="pic7.ep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3857628"/>
            <a:ext cx="8715404" cy="2536863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 descr="pic6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488"/>
            <a:ext cx="8770863" cy="167920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PSCT - MCT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4" name="Picture 13" descr="PicDisplayAllRun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58" y="1357298"/>
            <a:ext cx="9080752" cy="26432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Right: </a:t>
            </a:r>
          </a:p>
          <a:p>
            <a:pPr lvl="1"/>
            <a:r>
              <a:rPr lang="en-US" dirty="0" smtClean="0"/>
              <a:t>red and green = PSCT (scaled)</a:t>
            </a:r>
          </a:p>
          <a:p>
            <a:pPr lvl="1"/>
            <a:r>
              <a:rPr lang="en-US" dirty="0" smtClean="0"/>
              <a:t>Black: ratio MCT/OSCT</a:t>
            </a:r>
          </a:p>
          <a:p>
            <a:r>
              <a:rPr lang="en-US" dirty="0" smtClean="0"/>
              <a:t>Left: Histogram of black data from right</a:t>
            </a:r>
          </a:p>
          <a:p>
            <a:pPr lvl="1"/>
            <a:r>
              <a:rPr lang="en-US" dirty="0" smtClean="0"/>
              <a:t>Peak at 1 is reasonable</a:t>
            </a:r>
          </a:p>
          <a:p>
            <a:pPr lvl="1"/>
            <a:r>
              <a:rPr lang="en-US" dirty="0" smtClean="0"/>
              <a:t>Some strange peaks and flat distributions</a:t>
            </a:r>
          </a:p>
          <a:p>
            <a:pPr lvl="1"/>
            <a:r>
              <a:rPr lang="en-US" dirty="0" smtClean="0"/>
              <a:t>Peak at 0.25 and 0.5 from “wrong” measurements by PSCT in pump-probe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ern.ch\user\a\afabich\public\MERIT\BunchesSuperimposed_12028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6010964" cy="371477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Right: BSM</a:t>
            </a:r>
          </a:p>
          <a:p>
            <a:r>
              <a:rPr lang="en-US" dirty="0" smtClean="0"/>
              <a:t>Below: superposition</a:t>
            </a:r>
          </a:p>
          <a:p>
            <a:pPr lvl="1">
              <a:buNone/>
            </a:pPr>
            <a:r>
              <a:rPr lang="en-US" dirty="0" smtClean="0"/>
              <a:t>of BSM and MCT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 descr="D:\cern.ch\user\a\afabich\public\MERIT\pspics\13008_psbunch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0792" y="1571612"/>
            <a:ext cx="3867337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 total from single bunch recordings of BSM and MCT are compared.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Poor statistics from BSM (to be verified).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170" name="Picture 2" descr="C:\temp\HistCompar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7905772" cy="233220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Analyzed about 500 beam measurements</a:t>
            </a:r>
          </a:p>
          <a:p>
            <a:r>
              <a:rPr lang="en-US" dirty="0" smtClean="0"/>
              <a:t>Revisit intensity from PSCT for “strange” cases</a:t>
            </a:r>
          </a:p>
          <a:p>
            <a:r>
              <a:rPr lang="en-US" dirty="0" smtClean="0"/>
              <a:t>Codes (mathematica) available for automated analysis available</a:t>
            </a:r>
          </a:p>
          <a:p>
            <a:r>
              <a:rPr lang="en-US" dirty="0" smtClean="0"/>
              <a:t>Summary sheet of all single bunch intensities available</a:t>
            </a:r>
          </a:p>
          <a:p>
            <a:pPr lvl="1"/>
            <a:r>
              <a:rPr lang="en-US" dirty="0" smtClean="0"/>
              <a:t>Need to add flag of good/bad beams</a:t>
            </a:r>
          </a:p>
          <a:p>
            <a:pPr lvl="1"/>
            <a:r>
              <a:rPr lang="en-US" dirty="0" smtClean="0"/>
              <a:t>If “bad” beam run is needed, has to be evaluated case-by-case.</a:t>
            </a:r>
          </a:p>
          <a:p>
            <a:r>
              <a:rPr lang="en-US" dirty="0" smtClean="0"/>
              <a:t>Re-evaluate BSM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Aim:</a:t>
            </a:r>
          </a:p>
          <a:p>
            <a:r>
              <a:rPr lang="en-US" dirty="0" smtClean="0"/>
              <a:t>Single bunch intensities</a:t>
            </a:r>
          </a:p>
          <a:p>
            <a:r>
              <a:rPr lang="en-US" dirty="0" smtClean="0"/>
              <a:t>Relative precision of a few percent</a:t>
            </a:r>
          </a:p>
          <a:p>
            <a:pPr lvl="1"/>
            <a:r>
              <a:rPr lang="en-US" dirty="0" smtClean="0"/>
              <a:t>Must be better than the aimed precision for detecting production deficiencies due to cavitation.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Beam intensity monitors</a:t>
            </a:r>
          </a:p>
          <a:p>
            <a:r>
              <a:rPr lang="en-US" dirty="0" smtClean="0"/>
              <a:t>Data synchronization</a:t>
            </a:r>
          </a:p>
          <a:p>
            <a:r>
              <a:rPr lang="en-US" dirty="0" smtClean="0"/>
              <a:t>MERIT BCT data and analysis</a:t>
            </a:r>
          </a:p>
          <a:p>
            <a:r>
              <a:rPr lang="en-US" dirty="0" smtClean="0"/>
              <a:t>PS transformer data</a:t>
            </a:r>
          </a:p>
          <a:p>
            <a:r>
              <a:rPr lang="en-US" dirty="0" smtClean="0"/>
              <a:t>Self-contained analysis and comparison of different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intensity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50862" indent="-514350">
              <a:buFont typeface="+mj-lt"/>
              <a:buAutoNum type="arabicPeriod"/>
            </a:pPr>
            <a:r>
              <a:rPr lang="en-US" dirty="0" smtClean="0"/>
              <a:t>BSM</a:t>
            </a:r>
          </a:p>
          <a:p>
            <a:pPr lvl="1"/>
            <a:r>
              <a:rPr lang="en-US" dirty="0" smtClean="0"/>
              <a:t>Bunch shape measurements in the PS ring</a:t>
            </a:r>
          </a:p>
          <a:p>
            <a:pPr lvl="1"/>
            <a:r>
              <a:rPr lang="en-US" dirty="0" smtClean="0"/>
              <a:t>On last turn before extraction </a:t>
            </a:r>
          </a:p>
          <a:p>
            <a:pPr lvl="1"/>
            <a:r>
              <a:rPr lang="en-US" dirty="0" smtClean="0"/>
              <a:t>Single bunch intensities available</a:t>
            </a:r>
          </a:p>
          <a:p>
            <a:pPr lvl="1"/>
            <a:r>
              <a:rPr lang="en-US" dirty="0" smtClean="0"/>
              <a:t>Not always recorded, data stored graphically</a:t>
            </a:r>
          </a:p>
          <a:p>
            <a:pPr lvl="1"/>
            <a:endParaRPr lang="en-US" dirty="0" smtClean="0"/>
          </a:p>
          <a:p>
            <a:pPr marL="550862" indent="-514350">
              <a:buFont typeface="+mj-lt"/>
              <a:buAutoNum type="arabicPeriod" startAt="2"/>
            </a:pPr>
            <a:r>
              <a:rPr lang="en-US" dirty="0" smtClean="0"/>
              <a:t>BeamCurrentTransformers (PSCT) on TT2</a:t>
            </a:r>
          </a:p>
          <a:p>
            <a:pPr lvl="1"/>
            <a:r>
              <a:rPr lang="en-US" dirty="0" smtClean="0"/>
              <a:t>Pulse intensities measured, no single bunch intensities</a:t>
            </a:r>
          </a:p>
          <a:p>
            <a:pPr lvl="1"/>
            <a:r>
              <a:rPr lang="en-US" dirty="0" smtClean="0"/>
              <a:t>“wrongly” measured intensities for pulses in pump-probe method beyond a certain delay</a:t>
            </a:r>
          </a:p>
          <a:p>
            <a:pPr lvl="1"/>
            <a:r>
              <a:rPr lang="en-US" dirty="0" smtClean="0"/>
              <a:t>Automatic logging (data electronically available)</a:t>
            </a:r>
          </a:p>
          <a:p>
            <a:pPr lvl="1"/>
            <a:endParaRPr lang="en-US" dirty="0" smtClean="0"/>
          </a:p>
          <a:p>
            <a:pPr marL="550862" indent="-514350">
              <a:buFont typeface="+mj-lt"/>
              <a:buAutoNum type="arabicPeriod" startAt="3"/>
            </a:pPr>
            <a:r>
              <a:rPr lang="en-US" dirty="0" smtClean="0"/>
              <a:t>MERIT BCT on TT2A (MCT)</a:t>
            </a:r>
          </a:p>
          <a:p>
            <a:pPr marL="854075" lvl="1" indent="-514350"/>
            <a:r>
              <a:rPr lang="en-US" dirty="0" smtClean="0"/>
              <a:t>About 10 meter upstream of z=0</a:t>
            </a:r>
          </a:p>
          <a:p>
            <a:pPr marL="854075" lvl="1" indent="-514350"/>
            <a:r>
              <a:rPr lang="en-US" dirty="0" smtClean="0"/>
              <a:t>Single bunch intensities available</a:t>
            </a:r>
          </a:p>
          <a:p>
            <a:pPr marL="854075" lvl="1" indent="-514350"/>
            <a:r>
              <a:rPr lang="en-US" dirty="0" smtClean="0"/>
              <a:t>500 MHz (2 ns) sampling rate</a:t>
            </a:r>
          </a:p>
          <a:p>
            <a:pPr marL="854075" lvl="1" indent="-514350"/>
            <a:r>
              <a:rPr lang="en-US" dirty="0" smtClean="0"/>
              <a:t>Attenuation factor was increased once on 26.Oct 2008 at 16:03 (BCT time)</a:t>
            </a:r>
          </a:p>
          <a:p>
            <a:pPr marL="854075" lvl="1" indent="-514350"/>
            <a:r>
              <a:rPr lang="en-US" dirty="0" smtClean="0"/>
              <a:t>Automatic logging (data electronically available</a:t>
            </a:r>
            <a:r>
              <a:rPr lang="en-US" dirty="0" smtClean="0"/>
              <a:t>)</a:t>
            </a:r>
          </a:p>
          <a:p>
            <a:pPr marL="550862" indent="-51435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crux of the </a:t>
            </a:r>
            <a:r>
              <a:rPr lang="en-US" dirty="0" smtClean="0"/>
              <a:t>matter is in the details ....</a:t>
            </a:r>
          </a:p>
          <a:p>
            <a:pPr>
              <a:buNone/>
            </a:pPr>
            <a:r>
              <a:rPr lang="en-US" dirty="0" smtClean="0"/>
              <a:t>which takes a long time to analyse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Synchronize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Sources with different data management and timing systems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Ilias prepared a file with all major parameters combined with beam run numbers.</a:t>
            </a:r>
          </a:p>
          <a:p>
            <a:pPr>
              <a:buNone/>
            </a:pPr>
            <a:endParaRPr lang="en-US" dirty="0" smtClean="0"/>
          </a:p>
          <a:p>
            <a:pPr marL="419100" lvl="1" indent="-382588">
              <a:buSzPct val="80000"/>
              <a:buFont typeface="Wingdings 2" pitchFamily="18" charset="2"/>
              <a:buChar char=""/>
            </a:pPr>
            <a:r>
              <a:rPr lang="en-US" dirty="0" smtClean="0"/>
              <a:t>MERIT logbook and beam run </a:t>
            </a:r>
            <a:r>
              <a:rPr lang="en-US" dirty="0" smtClean="0"/>
              <a:t>numbers</a:t>
            </a:r>
          </a:p>
          <a:p>
            <a:pPr marL="419100" lvl="1" indent="-382588">
              <a:buSzPct val="80000"/>
              <a:buFont typeface="Wingdings 2" pitchFamily="18" charset="2"/>
              <a:buChar char=""/>
            </a:pPr>
            <a:r>
              <a:rPr lang="en-US" dirty="0" smtClean="0"/>
              <a:t>PS logging system (PSCTs, B-fields ...)</a:t>
            </a:r>
          </a:p>
          <a:p>
            <a:pPr marL="701675" lvl="2" indent="-382588">
              <a:buSzPct val="80000"/>
              <a:buFont typeface="Wingdings 2" pitchFamily="18" charset="2"/>
              <a:buChar char=""/>
            </a:pPr>
            <a:r>
              <a:rPr lang="en-US" dirty="0" smtClean="0"/>
              <a:t>UTC </a:t>
            </a:r>
            <a:r>
              <a:rPr lang="en-US" dirty="0" smtClean="0"/>
              <a:t>time (2 hour off, 1 hour off after 28</a:t>
            </a:r>
            <a:r>
              <a:rPr lang="en-US" baseline="30000" dirty="0" smtClean="0"/>
              <a:t>th</a:t>
            </a:r>
            <a:r>
              <a:rPr lang="en-US" dirty="0" smtClean="0"/>
              <a:t> Oct. 2007) compared to CERN time GMT+1)</a:t>
            </a:r>
          </a:p>
          <a:p>
            <a:r>
              <a:rPr lang="en-US" sz="2600" dirty="0" smtClean="0"/>
              <a:t>MERIT BCT, stand-alone server (with different day-light adjustments than usual)</a:t>
            </a:r>
          </a:p>
          <a:p>
            <a:r>
              <a:rPr lang="en-US" sz="2600" dirty="0" smtClean="0"/>
              <a:t>Mercury system</a:t>
            </a:r>
          </a:p>
          <a:p>
            <a:r>
              <a:rPr lang="en-US" sz="2600" dirty="0" smtClean="0"/>
              <a:t>Particle detector systems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For the case of beam intensities:</a:t>
            </a:r>
            <a:endParaRPr lang="en-US" sz="2600" dirty="0" smtClean="0"/>
          </a:p>
          <a:p>
            <a:r>
              <a:rPr lang="en-US" sz="2600" dirty="0" smtClean="0"/>
              <a:t>Satisfactory!</a:t>
            </a:r>
          </a:p>
          <a:p>
            <a:pPr lvl="1"/>
            <a:r>
              <a:rPr lang="en-US" sz="2200" dirty="0" smtClean="0"/>
              <a:t>Minor discrepancy, where the discrepancy has other origins than timing synchronization. 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MCT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C:\data0\MERIT\BCT\BC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6000792" cy="3708489"/>
          </a:xfrm>
          <a:prstGeom prst="rect">
            <a:avLst/>
          </a:prstGeom>
          <a:noFill/>
        </p:spPr>
      </p:pic>
      <p:sp>
        <p:nvSpPr>
          <p:cNvPr id="8" name="Rectangular Callout 7"/>
          <p:cNvSpPr/>
          <p:nvPr/>
        </p:nvSpPr>
        <p:spPr>
          <a:xfrm>
            <a:off x="1785918" y="5143512"/>
            <a:ext cx="1214446" cy="428628"/>
          </a:xfrm>
          <a:prstGeom prst="wedgeRectCallout">
            <a:avLst>
              <a:gd name="adj1" fmla="val 19766"/>
              <a:gd name="adj2" fmla="val -222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Ringing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357158" y="1643050"/>
            <a:ext cx="1571636" cy="428628"/>
          </a:xfrm>
          <a:prstGeom prst="wedgeRectCallout">
            <a:avLst>
              <a:gd name="adj1" fmla="val 60030"/>
              <a:gd name="adj2" fmla="val 18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Bunch (h16)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5500694" y="4786322"/>
            <a:ext cx="1571636" cy="428628"/>
          </a:xfrm>
          <a:prstGeom prst="wedgeRectCallout">
            <a:avLst>
              <a:gd name="adj1" fmla="val -64318"/>
              <a:gd name="adj2" fmla="val -115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drift - offset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 in different harmonic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1" name="Picture 3" descr="C:\temp\Run_13012_Clearly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914775"/>
            <a:ext cx="4762500" cy="2943225"/>
          </a:xfrm>
          <a:prstGeom prst="rect">
            <a:avLst/>
          </a:prstGeom>
          <a:noFill/>
        </p:spPr>
      </p:pic>
      <p:pic>
        <p:nvPicPr>
          <p:cNvPr id="2050" name="Picture 2" descr="C:\temp\Run_7024_Clearly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1428736"/>
            <a:ext cx="476250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pulse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577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All single h16-bunches</a:t>
            </a:r>
          </a:p>
          <a:p>
            <a:r>
              <a:rPr lang="en-US" dirty="0" smtClean="0"/>
              <a:t>normalized to unity.</a:t>
            </a:r>
          </a:p>
          <a:p>
            <a:r>
              <a:rPr lang="en-US" dirty="0" smtClean="0"/>
              <a:t>Time shifted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Left: start of MCT response</a:t>
            </a:r>
          </a:p>
          <a:p>
            <a:pPr>
              <a:buNone/>
            </a:pPr>
            <a:r>
              <a:rPr lang="en-US" dirty="0" smtClean="0"/>
              <a:t>Center: ringing up to “next” bunch</a:t>
            </a:r>
          </a:p>
          <a:p>
            <a:pPr>
              <a:buNone/>
            </a:pPr>
            <a:r>
              <a:rPr lang="en-US" dirty="0" smtClean="0"/>
              <a:t>Right: Numerical integral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5" name="Picture 3" descr="D:\cern.ch\user\a\afabich\public\MERIT\AllSingIntMa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8572500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“Single” pulses – h8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MERIT beam intensities, Feb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Fabich,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1B1-5F47-486A-8901-21737C51C1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8" name="Picture 2" descr="D:\cern.ch\user\a\afabich\public\MERIT\h16superposi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286250" cy="2647950"/>
          </a:xfrm>
          <a:prstGeom prst="rect">
            <a:avLst/>
          </a:prstGeom>
          <a:noFill/>
        </p:spPr>
      </p:pic>
      <p:pic>
        <p:nvPicPr>
          <p:cNvPr id="4099" name="Picture 3" descr="D:\cern.ch\user\a\afabich\public\MERIT\h8superposi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9950" y="3128957"/>
            <a:ext cx="6034050" cy="3729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7816</TotalTime>
  <Words>733</Words>
  <Application>Microsoft Office PowerPoint</Application>
  <PresentationFormat>On-screen Show (4:3)</PresentationFormat>
  <Paragraphs>179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MERIT  beam intensities</vt:lpstr>
      <vt:lpstr>Contents</vt:lpstr>
      <vt:lpstr>Beam intensity monitors</vt:lpstr>
      <vt:lpstr>Slide 4</vt:lpstr>
      <vt:lpstr>Step 1 – Synchronize data</vt:lpstr>
      <vt:lpstr>A typical MCT recording</vt:lpstr>
      <vt:lpstr>PS in different harmonic modes</vt:lpstr>
      <vt:lpstr>Single pulse response</vt:lpstr>
      <vt:lpstr>“Single” pulses – h8</vt:lpstr>
      <vt:lpstr>Analysis – step by step</vt:lpstr>
      <vt:lpstr>Reconstruct with single pulse response (single pulse from 2007-10-29 16:20:51)</vt:lpstr>
      <vt:lpstr>The intensity integral</vt:lpstr>
      <vt:lpstr>Comparison PSCT - MCT</vt:lpstr>
      <vt:lpstr>BSM data</vt:lpstr>
      <vt:lpstr>BSM summary</vt:lpstr>
      <vt:lpstr>Summary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MERIT?</dc:title>
  <dc:creator>Adrian Fabich</dc:creator>
  <cp:lastModifiedBy>Adrian Fabich</cp:lastModifiedBy>
  <cp:revision>709</cp:revision>
  <dcterms:created xsi:type="dcterms:W3CDTF">2007-08-07T07:33:44Z</dcterms:created>
  <dcterms:modified xsi:type="dcterms:W3CDTF">2008-02-07T07:57:29Z</dcterms:modified>
</cp:coreProperties>
</file>